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75" r:id="rId7"/>
    <p:sldId id="277" r:id="rId8"/>
    <p:sldId id="278" r:id="rId9"/>
    <p:sldId id="279" r:id="rId10"/>
    <p:sldId id="280" r:id="rId11"/>
    <p:sldId id="269" r:id="rId12"/>
    <p:sldId id="281" r:id="rId13"/>
    <p:sldId id="270" r:id="rId14"/>
    <p:sldId id="28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54" d="100"/>
          <a:sy n="5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16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2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9296400" cy="31400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>
                <a:latin typeface="+mn-lt"/>
              </a:rPr>
              <a:t>Occupational Therapy in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3505200" y="3200400"/>
            <a:ext cx="6248400" cy="22860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Pam Lawson, OTR/L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857623" y="1430072"/>
            <a:ext cx="3181350" cy="266114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419" y="1716393"/>
            <a:ext cx="3505200" cy="18119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raphite Std" panose="03020502040602020204" pitchFamily="66" charset="0"/>
              </a:rPr>
              <a:t>Occupational Therapy </a:t>
            </a:r>
            <a:br>
              <a:rPr lang="en-US" sz="3600" b="1" dirty="0">
                <a:solidFill>
                  <a:schemeClr val="bg1"/>
                </a:solidFill>
                <a:latin typeface="Graphite Std" panose="03020502040602020204" pitchFamily="66" charset="0"/>
              </a:rPr>
            </a:br>
            <a:r>
              <a:rPr lang="en-US" sz="3600" b="1" dirty="0">
                <a:solidFill>
                  <a:schemeClr val="bg1"/>
                </a:solidFill>
                <a:latin typeface="Graphite Std" panose="03020502040602020204" pitchFamily="66" charset="0"/>
              </a:rPr>
              <a:t>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3389" y="3932713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 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Emphasis on integrating visual stimuli with motor control (eye-hand coordination)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Mazes, Crossword Puzzles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Drawing/Copying/ Handwriting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Crafts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8577" y="-168949"/>
            <a:ext cx="4600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Graphite Std" panose="03020502040602020204" pitchFamily="66" charset="0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+mn-lt"/>
              </a:rPr>
              <a:t>Visual Perceptual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Focus on discrimination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Concepts of size, proportion, position &amp; directionality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Puzzles/Geoboards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Tangram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Eye-Spy/Spot-It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Picture Finds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Letter/Word Searches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6618" y="0"/>
            <a:ext cx="4955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Sensory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of specific movement activities to target the head, body and eye movements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of trampoline, scooter board, ramp, or directed movement games including jumping, rolling, or eye/head movement games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0538" y="3416320"/>
            <a:ext cx="5368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a typeface="+mj-ea"/>
                <a:cs typeface="+mj-cs"/>
              </a:rPr>
              <a:t>Fine 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a typeface="+mj-ea"/>
                <a:cs typeface="+mj-cs"/>
              </a:rPr>
              <a:t>Use of tools to facilitate grasp  including pencils, markers, glue, scissors, hole punch, push pins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a typeface="+mj-ea"/>
                <a:cs typeface="+mj-cs"/>
              </a:rPr>
              <a:t>Dice, beads, coins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a typeface="+mj-ea"/>
                <a:cs typeface="+mj-cs"/>
              </a:rPr>
              <a:t>Tongs, clay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Clothes Pins </a:t>
            </a:r>
            <a:endParaRPr lang="en-US" sz="24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2400"/>
            <a:ext cx="98298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HANDWRITING SKILLS</a:t>
            </a:r>
          </a:p>
        </p:txBody>
      </p:sp>
      <p:pic>
        <p:nvPicPr>
          <p:cNvPr id="9" name="Picture Placeholder 8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4343400" cy="328231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496050" y="3581400"/>
            <a:ext cx="5334000" cy="628650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0" y="952500"/>
            <a:ext cx="569595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Focuses On…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0" y="1562100"/>
            <a:ext cx="5695950" cy="1731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Letter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Line Targeting &amp; 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Spacing &amp; Organization on Page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96050" y="3676648"/>
            <a:ext cx="5695950" cy="76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                     Purpose:</a:t>
            </a:r>
          </a:p>
          <a:p>
            <a:r>
              <a:rPr lang="en-US" sz="2800" b="1" i="1" dirty="0"/>
              <a:t> To develop fluency &amp; automaticity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7250" y="5187314"/>
            <a:ext cx="954405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Writing will become a tool for the </a:t>
            </a:r>
          </a:p>
          <a:p>
            <a:pPr algn="ctr"/>
            <a:r>
              <a:rPr lang="en-US" sz="3600" b="1" dirty="0">
                <a:latin typeface="+mn-lt"/>
              </a:rPr>
              <a:t>completion of higher-level academics</a:t>
            </a:r>
          </a:p>
        </p:txBody>
      </p:sp>
    </p:spTree>
    <p:extLst>
      <p:ext uri="{BB962C8B-B14F-4D97-AF65-F5344CB8AC3E}">
        <p14:creationId xmlns:p14="http://schemas.microsoft.com/office/powerpoint/2010/main" val="20958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609600"/>
            <a:ext cx="9829800" cy="7620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50" y="2286000"/>
            <a:ext cx="9829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429000"/>
            <a:ext cx="9753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 b="1">
                <a:latin typeface="Graphite Std" panose="03020502040602020204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Pam Lawson, OTR/L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Email:plawson@csh.k12.ny.us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751"/>
            <a:ext cx="10777969" cy="7548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Occupation</a:t>
            </a:r>
            <a:r>
              <a:rPr lang="en-US" dirty="0">
                <a:latin typeface="+mn-lt"/>
              </a:rPr>
              <a:t>: </a:t>
            </a:r>
            <a:r>
              <a:rPr lang="en-US" sz="4900" dirty="0">
                <a:latin typeface="+mn-lt"/>
              </a:rPr>
              <a:t>a job or way of spending </a:t>
            </a:r>
            <a:r>
              <a:rPr lang="en-US" sz="4400" dirty="0">
                <a:latin typeface="+mn-lt"/>
              </a:rPr>
              <a:t>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82831" y="1066799"/>
            <a:ext cx="4953000" cy="4572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i="1" dirty="0">
                <a:ea typeface="+mj-ea"/>
                <a:cs typeface="+mj-cs"/>
              </a:rPr>
              <a:t>A child’s job is to be a student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9888"/>
          <a:stretch>
            <a:fillRect/>
          </a:stretch>
        </p:blipFill>
        <p:spPr>
          <a:xfrm>
            <a:off x="1009725" y="2209800"/>
            <a:ext cx="5193089" cy="2937510"/>
          </a:xfr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400800" y="990600"/>
            <a:ext cx="5486400" cy="3308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Performance </a:t>
            </a:r>
            <a:r>
              <a:rPr lang="en-US" sz="4000" b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Areas</a:t>
            </a:r>
          </a:p>
          <a:p>
            <a:pPr algn="ctr">
              <a:spcBef>
                <a:spcPct val="0"/>
              </a:spcBef>
            </a:pPr>
            <a:endParaRPr lang="en-US" sz="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Sensory integration: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posture, self-regulation, attention, motor sequencing and 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planning</a:t>
            </a:r>
            <a:b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Fine Motor Skills: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the manipulation of classroom tools and self-help skills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 perception: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order to interpret, analyze and give meaning to what is seen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 motor integration: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coloring, drawing,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handwriting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raphite Std" panose="030205020406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60340"/>
            <a:ext cx="9829800" cy="1364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Sensory Processing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procedure in which we take in and interpret messages from our bodies and surroundings, and organize purposeful responses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629400" y="2362200"/>
            <a:ext cx="5257800" cy="3308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Muscle Tone / Postural Stability</a:t>
            </a:r>
          </a:p>
          <a:p>
            <a:pPr>
              <a:spcBef>
                <a:spcPct val="0"/>
              </a:spcBef>
            </a:pPr>
            <a:endParaRPr lang="en-US" sz="2400" dirty="0"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Self-Regulation / Attention</a:t>
            </a:r>
          </a:p>
          <a:p>
            <a:pPr>
              <a:spcBef>
                <a:spcPct val="0"/>
              </a:spcBef>
            </a:pPr>
            <a:endParaRPr lang="en-US" sz="2400" dirty="0"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Motor Planning, Coordination, Bilateral Integration</a:t>
            </a:r>
          </a:p>
          <a:p>
            <a:pPr>
              <a:spcBef>
                <a:spcPct val="0"/>
              </a:spcBef>
            </a:pPr>
            <a:endParaRPr lang="en-US" sz="2400" dirty="0"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Sensory Seeking / Avoidant Behaviors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raphite Std" panose="03020502040602020204" pitchFamily="66" charset="0"/>
              <a:ea typeface="+mj-ea"/>
              <a:cs typeface="+mj-cs"/>
            </a:endParaRPr>
          </a:p>
        </p:txBody>
      </p:sp>
      <p:pic>
        <p:nvPicPr>
          <p:cNvPr id="11" name="Picture Placeholder 10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4789"/>
            <a:ext cx="3200400" cy="3154680"/>
          </a:xfrm>
        </p:spPr>
      </p:pic>
    </p:spTree>
    <p:extLst>
      <p:ext uri="{BB962C8B-B14F-4D97-AF65-F5344CB8AC3E}">
        <p14:creationId xmlns:p14="http://schemas.microsoft.com/office/powerpoint/2010/main" val="32261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247"/>
            <a:ext cx="9829800" cy="132835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Fine Motor Skills</a:t>
            </a:r>
            <a:r>
              <a:rPr lang="en-US" sz="5400" b="1" dirty="0">
                <a:latin typeface="Graphite Std" panose="03020502040602020204" pitchFamily="66" charset="0"/>
              </a:rPr>
              <a:t/>
            </a:r>
            <a:br>
              <a:rPr lang="en-US" sz="5400" b="1" dirty="0">
                <a:latin typeface="Graphite Std" panose="03020502040602020204" pitchFamily="66" charset="0"/>
              </a:rPr>
            </a:br>
            <a:endParaRPr lang="en-US" dirty="0">
              <a:latin typeface="Graphite Std" panose="030205020406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1467" y="707424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Relates to strength, coordination and dexterity for the manipulation of classroom tools (pencils, scissors, glue, tape, hole punch, ruler etc.)   Required for self-help skills (managing clothing and fasteners, tying laces, opening snack/lunch containers, utensil usage).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7698" y="4098150"/>
            <a:ext cx="5943600" cy="2052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Grasp Patterns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Finger Opposition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Intrinsic muscle strength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In-hand manipulation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Speed and dexterity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14400"/>
            <a:ext cx="5433299" cy="40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41" y="609600"/>
            <a:ext cx="11353800" cy="1364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Visual Perception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ability to interpret, analyze and give meaning to what is seen.  Visual perception is an important cognitive skill required for all academic tasks.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" b="8867"/>
          <a:stretch>
            <a:fillRect/>
          </a:stretch>
        </p:blipFill>
        <p:spPr>
          <a:xfrm>
            <a:off x="878258" y="2144888"/>
            <a:ext cx="5193089" cy="2937510"/>
          </a:xfrm>
        </p:spPr>
      </p:pic>
      <p:sp>
        <p:nvSpPr>
          <p:cNvPr id="5" name="TextBox 4"/>
          <p:cNvSpPr txBox="1"/>
          <p:nvPr/>
        </p:nvSpPr>
        <p:spPr>
          <a:xfrm>
            <a:off x="6629400" y="2158335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+mj-ea"/>
                <a:cs typeface="+mj-cs"/>
              </a:rPr>
              <a:t>Visual perception is required for…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Learning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Sight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Spelling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Spatial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Conceptual skills</a:t>
            </a:r>
          </a:p>
        </p:txBody>
      </p:sp>
    </p:spTree>
    <p:extLst>
      <p:ext uri="{BB962C8B-B14F-4D97-AF65-F5344CB8AC3E}">
        <p14:creationId xmlns:p14="http://schemas.microsoft.com/office/powerpoint/2010/main" val="12439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35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Visual Perception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492532"/>
            <a:ext cx="5638800" cy="375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Visual Discrimination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Visual Memory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Sequential Memory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Spatial Relationships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Visual Figure Ground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Form Constancy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Visual Closure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3207115" cy="3078830"/>
          </a:xfrm>
        </p:spPr>
      </p:pic>
    </p:spTree>
    <p:extLst>
      <p:ext uri="{BB962C8B-B14F-4D97-AF65-F5344CB8AC3E}">
        <p14:creationId xmlns:p14="http://schemas.microsoft.com/office/powerpoint/2010/main" val="11916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751"/>
            <a:ext cx="11353800" cy="1364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Visual Motor Integration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ability to integrate visual stimuli with motor control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Eye-hand coordination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158335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raphite Std" panose="03020502040602020204" pitchFamily="66" charset="0"/>
                <a:ea typeface="+mj-ea"/>
                <a:cs typeface="+mj-cs"/>
              </a:rPr>
              <a:t>•	</a:t>
            </a:r>
            <a:r>
              <a:rPr lang="en-US" sz="3600" dirty="0">
                <a:ea typeface="+mj-ea"/>
                <a:cs typeface="+mj-cs"/>
              </a:rPr>
              <a:t>Coloring</a:t>
            </a:r>
          </a:p>
          <a:p>
            <a:r>
              <a:rPr lang="en-US" sz="3600" dirty="0">
                <a:ea typeface="+mj-ea"/>
                <a:cs typeface="+mj-cs"/>
              </a:rPr>
              <a:t>•	Cutting</a:t>
            </a:r>
          </a:p>
          <a:p>
            <a:r>
              <a:rPr lang="en-US" sz="3600" dirty="0">
                <a:ea typeface="+mj-ea"/>
                <a:cs typeface="+mj-cs"/>
              </a:rPr>
              <a:t>•	Pasting</a:t>
            </a:r>
          </a:p>
          <a:p>
            <a:r>
              <a:rPr lang="en-US" sz="3600" dirty="0">
                <a:ea typeface="+mj-ea"/>
                <a:cs typeface="+mj-cs"/>
              </a:rPr>
              <a:t>•	Drawing</a:t>
            </a:r>
          </a:p>
          <a:p>
            <a:r>
              <a:rPr lang="en-US" sz="3600" dirty="0">
                <a:ea typeface="+mj-ea"/>
                <a:cs typeface="+mj-cs"/>
              </a:rPr>
              <a:t>•	Handwriting</a:t>
            </a:r>
          </a:p>
        </p:txBody>
      </p:sp>
      <p:pic>
        <p:nvPicPr>
          <p:cNvPr id="6" name="Picture Placeholder 5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3574711" cy="3116701"/>
          </a:xfrm>
        </p:spPr>
      </p:pic>
    </p:spTree>
    <p:extLst>
      <p:ext uri="{BB962C8B-B14F-4D97-AF65-F5344CB8AC3E}">
        <p14:creationId xmlns:p14="http://schemas.microsoft.com/office/powerpoint/2010/main" val="36507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430000" cy="10826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Referrals for Occupational Therapy come from the Instructional Support Team (IST).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353800" cy="2438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area of deficit is identified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OT observation may be performed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is determined if a student requires further assessment through a formal evaluation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Classroom support may be provided with suggestions for modification, or activities to facilitate development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430000" cy="685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What does a typical OT session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11353800" cy="2438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Engaging, motivating activities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Multiple performance areas targeted within each session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Usually treatment is provided within a small group</a:t>
            </a:r>
          </a:p>
        </p:txBody>
      </p:sp>
    </p:spTree>
    <p:extLst>
      <p:ext uri="{BB962C8B-B14F-4D97-AF65-F5344CB8AC3E}">
        <p14:creationId xmlns:p14="http://schemas.microsoft.com/office/powerpoint/2010/main" val="7645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DE8BD18C-BB6B-4682-868D-83DA48E4EB75}" vid="{737B1A93-DF05-4E1D-9B85-4E3AAA23E5A4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488</TotalTime>
  <Words>608</Words>
  <Application>Microsoft Office PowerPoint</Application>
  <PresentationFormat>Widescreen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Graphite Std</vt:lpstr>
      <vt:lpstr>Times New Roman</vt:lpstr>
      <vt:lpstr>Children Friends 16x9</vt:lpstr>
      <vt:lpstr>Occupational Therapy in School</vt:lpstr>
      <vt:lpstr>Occupation: a job or way of spending time</vt:lpstr>
      <vt:lpstr>Sensory Processing The procedure in which we take in and interpret messages from our bodies and surroundings, and organize purposeful responses</vt:lpstr>
      <vt:lpstr>Fine Motor Skills </vt:lpstr>
      <vt:lpstr>Visual Perception The ability to interpret, analyze and give meaning to what is seen.  Visual perception is an important cognitive skill required for all academic tasks. </vt:lpstr>
      <vt:lpstr>Visual Perception</vt:lpstr>
      <vt:lpstr>Visual Motor Integration The ability to integrate visual stimuli with motor control  Eye-hand coordination </vt:lpstr>
      <vt:lpstr>Referrals for Occupational Therapy come from the Instructional Support Team (IST).  </vt:lpstr>
      <vt:lpstr>What does a typical OT session look like?</vt:lpstr>
      <vt:lpstr>Occupational Therapy  Activities</vt:lpstr>
      <vt:lpstr>HANDWRITING SKILLS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in School</dc:title>
  <dc:creator>Kevin Lawson</dc:creator>
  <cp:keywords/>
  <cp:lastModifiedBy>Herschlein, Lynn</cp:lastModifiedBy>
  <cp:revision>42</cp:revision>
  <dcterms:created xsi:type="dcterms:W3CDTF">2017-02-04T15:35:29Z</dcterms:created>
  <dcterms:modified xsi:type="dcterms:W3CDTF">2017-02-08T14:36:18Z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